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embeddedFontLst>
    <p:embeddedFont>
      <p:font typeface="Roboto Slab"/>
      <p:regular r:id="rId19"/>
    </p:embeddedFont>
    <p:embeddedFont>
      <p:font typeface="Roboto Slab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Relationship Id="rId23" Type="http://schemas.openxmlformats.org/officeDocument/2006/relationships/font" Target="fonts/font5.fntdata"/><Relationship Id="rId2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39848"/>
            <a:ext cx="586573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Preguntas de Investigación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254698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Para este análisis del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b="1" i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World Happiness Report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nos planteamos tres interrogantes fundamentales: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52794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¿Existe una diferencia significativa en la felicidad entre países Nórdicos y Latinoamérica?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¿Es el "modelo nórdico" estadísticamente superior en términos de felicidad percibida?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69594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¿Qué factores socioeconómicos tienen mayor peso en cada región?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¿Valoran lo mismo un ciudadano finlandés y uno latinoamericano?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50104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¿Se agrupan los países naturalmente según sus indicadores de bienestar?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Si no supiéramos de geografía, ¿podríamos distinguir estas regiones solo por sus datos?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5117"/>
            <a:ext cx="102285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Separación Estructural entre Regiones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8813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Segregación Perfecta: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El análisis reveló que los perfiles de bienestar son estructuralmente diferentes.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9932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Países Nórdicos: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El 100% (5/5) se agrupó en el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Cluster 2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43542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Latinoamérica: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El 94% (17/18) se agrupó en el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Cluster 0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87762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Métrica de Calidad: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Al aislar estas dos regiones, obtuvimos un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Índice de Homogeneidad de 1.000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68272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Conclusión Estadística: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No hubo mezcla entre estos grupos. Un país "feliz" en Latinoamérica tiene una composición de datos fundamentalmente distinta a un país "feliz" en el norte de Europa.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239208"/>
            <a:ext cx="5287923" cy="4182070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93790" y="693158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4502" y="608528"/>
            <a:ext cx="10642283" cy="691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¿Qué define a cada grupo? (Análisis PCA)</a:t>
            </a:r>
            <a:endParaRPr lang="en-US" sz="4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502" y="1880711"/>
            <a:ext cx="6270784" cy="44661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2735" y="1830943"/>
            <a:ext cx="6270784" cy="1416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Interpretación del Cluster Nórdico (Estrellas):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Se alinean fuertemente con las flechas de </a:t>
            </a:r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PIB per cápita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Soporte Social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y </a:t>
            </a:r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Esperanza de Vida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Su bienestar es "estructural" y dependiente de la estabilidad económica e institucional.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92735" y="3324701"/>
            <a:ext cx="6270784" cy="2124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Interpretación del Cluster LatAm (Triángulos):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Se ubican en coordenadas opuestas al PIB alto. Su agrupación responde más a factores como la </a:t>
            </a:r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Libertad para decidir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y la </a:t>
            </a:r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Generosidad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o bien, logran niveles de felicidad altos a pesar de tener indicadores económicos más bajos que el Cluster 2.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92735" y="5526643"/>
            <a:ext cx="6270784" cy="1416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Respuesta Final: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Sí, los países se agrupan naturalmente, diferenciando claramente el modelo de bienestar nórdico (material/institucional) del latinoamericano (social/libertad).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74502" y="7269242"/>
            <a:ext cx="13081397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746" y="1218486"/>
            <a:ext cx="2713672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Conclusiones Finales</a:t>
            </a:r>
            <a:endParaRPr lang="en-US" sz="2100" dirty="0"/>
          </a:p>
        </p:txBody>
      </p:sp>
      <p:sp>
        <p:nvSpPr>
          <p:cNvPr id="4" name="Shape 1"/>
          <p:cNvSpPr/>
          <p:nvPr/>
        </p:nvSpPr>
        <p:spPr>
          <a:xfrm>
            <a:off x="631746" y="1827609"/>
            <a:ext cx="406122" cy="406122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699373" y="1861423"/>
            <a:ext cx="270748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218367" y="1889641"/>
            <a:ext cx="3240762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Desigualdad en Felicidad Confirmada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218367" y="2561749"/>
            <a:ext cx="3240762" cy="2021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Confirmamos estadísticamente (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$p &lt; 0.001$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 que existe una brecha significativa de bienestar. Los países nórdicos superan a Latinoamérica en un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25.8%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demostrando niveles consistentemente más altos y homogéneos de felicidad.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4684752" y="1827609"/>
            <a:ext cx="406122" cy="406122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9" name="Text 6"/>
          <p:cNvSpPr/>
          <p:nvPr/>
        </p:nvSpPr>
        <p:spPr>
          <a:xfrm>
            <a:off x="4752380" y="1861423"/>
            <a:ext cx="270748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5271373" y="1889641"/>
            <a:ext cx="3240881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Rutas Distintas hacia el Bienestar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5271373" y="2561749"/>
            <a:ext cx="3240881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existe una fórmula única.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5271373" y="2958703"/>
            <a:ext cx="3240881" cy="86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Modelo Nórdico: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Bienestar estructural basado en estabilidad económica y soporte social robusto.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5271373" y="3887986"/>
            <a:ext cx="3240881" cy="11549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Modelo Latino: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Bienestar resiliente donde la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libertad individual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y los factores sociales amortiguan deficiencias económicas.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631746" y="5403890"/>
            <a:ext cx="406122" cy="406122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15" name="Text 12"/>
          <p:cNvSpPr/>
          <p:nvPr/>
        </p:nvSpPr>
        <p:spPr>
          <a:xfrm>
            <a:off x="699373" y="5437703"/>
            <a:ext cx="270748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1218367" y="5465921"/>
            <a:ext cx="2557820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Segregación Estructural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1218367" y="5856089"/>
            <a:ext cx="7293888" cy="11549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análisis de clustering demostró que estas regiones son "especies distintas" en términos de datos. No se mezclan; tienen composiciones fundamentales de bienestar diferentes, lo que sugiere que las políticas públicas de felicidad no pueden ser universales, sino que deben adaptarse al contexto regional.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8745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21675" y="3034665"/>
            <a:ext cx="8396883" cy="621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El Dataset: World Happiness Report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1021675" y="3955018"/>
            <a:ext cx="12586930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Utilizamos datos oficiales que miden la felicidad a través de la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Escalera de Cantril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(0 = peor vida posible, 10 = mejor vida posible).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1021675" y="4497110"/>
            <a:ext cx="12586930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Variables clave del estudio: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1021675" y="5039201"/>
            <a:ext cx="12586930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Ladder Score (Felicidad):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La variable principal. Puntuación media de felicidad reportada.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1021675" y="5426988"/>
            <a:ext cx="12586930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PIB per cápita (Log):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Indicador de riqueza económica ajustado logarítmicamente.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1021675" y="5814774"/>
            <a:ext cx="12586930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Soporte Social: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Disponibilidad de familiares/amigos en momentos de problemas.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1021675" y="6202561"/>
            <a:ext cx="12586930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Esperanza de Vida Saludable: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Años que se espera vivir con buena salud.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1021675" y="6590348"/>
            <a:ext cx="12586930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Libertad de Elección: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Satisfacción con la libertad para decidir qué hacer con su vida.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1021675" y="6978134"/>
            <a:ext cx="12586930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Generosidad: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Disposición a donar, ajustada por el ingreso per cápita.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1021675" y="7365921"/>
            <a:ext cx="12586930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Percepción de Corrupción: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Nivel de corrupción percibida en gobierno y empresas.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085261"/>
            <a:ext cx="6244709" cy="40589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9521" y="2056924"/>
            <a:ext cx="624470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¿Son más felices los nórdicos?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99521" y="3701296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simple vista, los países nórdicos (azul) se agrupan arriba de la escala, todos por encima de 7.5. En cambio, Latinoamérica (verde) tiene más variabilidad y su mediana está claramente más abajo, entre 5.5 y 6.5.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0640" y="522684"/>
            <a:ext cx="12009001" cy="51098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10640" y="5917287"/>
            <a:ext cx="5101114" cy="593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¿Podemos usar T-Test?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1310640" y="6795373"/>
            <a:ext cx="12009001" cy="911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Para usar la </a:t>
            </a:r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Prueba T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necesitamos verificar normalidad y homocedasticidad. Aplicamos </a:t>
            </a:r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Shapiro-Wilk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 cada grupo: Nórdicos (W=0.966, p=0.848) y Latinoamérica (W=0.954, p=0.495). Ambos p-valores están muy por encima de 0.05, así que no rechazamos normalidad. Los Q-Q plots lo confirman visualmente. La prueba de Levene (p=0.103) indica varianzas homogéneas.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568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El resultado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92410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prueba T arroja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$p &lt; 0.001$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rechazamos la hipótesis nula. Los intervalos de confianza al 95% no se solapan. La diferencia de medias es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1.55 puntos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los nórdicos promedian 7.53 y Latinoamérica 5.98. Eso equivale a un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25.8%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más de felicidad.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185154"/>
            <a:ext cx="6244709" cy="385917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32202" y="348258"/>
            <a:ext cx="6066234" cy="236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¿Qué factores socioeconómicos predicen la felicidad en cada región?</a:t>
            </a:r>
            <a:endParaRPr lang="en-US" sz="1450" dirty="0"/>
          </a:p>
        </p:txBody>
      </p:sp>
      <p:sp>
        <p:nvSpPr>
          <p:cNvPr id="3" name="Text 1"/>
          <p:cNvSpPr/>
          <p:nvPr/>
        </p:nvSpPr>
        <p:spPr>
          <a:xfrm>
            <a:off x="3332202" y="634722"/>
            <a:ext cx="2342674" cy="196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Regresión Lineal Múltiple (OLS)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3332202" y="1020247"/>
            <a:ext cx="7965996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Variables predictoras: PIB per cápita, Soporte Social, Libertad</a:t>
            </a:r>
            <a:endParaRPr lang="en-US" sz="950" dirty="0"/>
          </a:p>
        </p:txBody>
      </p:sp>
      <p:sp>
        <p:nvSpPr>
          <p:cNvPr id="5" name="Text 3"/>
          <p:cNvSpPr/>
          <p:nvPr/>
        </p:nvSpPr>
        <p:spPr>
          <a:xfrm>
            <a:off x="3332202" y="1265753"/>
            <a:ext cx="7965996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Variable dependiente: Ladder Score (índice de felicidad)</a:t>
            </a: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3332202" y="1656040"/>
            <a:ext cx="1979771" cy="196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Resultados de los modelos: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3332202" y="2041565"/>
            <a:ext cx="7965996" cy="750570"/>
          </a:xfrm>
          <a:prstGeom prst="roundRect">
            <a:avLst>
              <a:gd name="adj" fmla="val 251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3339822" y="2049185"/>
            <a:ext cx="7950756" cy="3676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3465790" y="2132290"/>
            <a:ext cx="1135856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Latinoamérica</a:t>
            </a:r>
            <a:endParaRPr lang="en-US" sz="950" dirty="0"/>
          </a:p>
        </p:txBody>
      </p:sp>
      <p:sp>
        <p:nvSpPr>
          <p:cNvPr id="10" name="Text 8"/>
          <p:cNvSpPr/>
          <p:nvPr/>
        </p:nvSpPr>
        <p:spPr>
          <a:xfrm>
            <a:off x="4860965" y="2132290"/>
            <a:ext cx="734497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18</a:t>
            </a:r>
            <a:endParaRPr lang="en-US" sz="950" dirty="0"/>
          </a:p>
        </p:txBody>
      </p:sp>
      <p:sp>
        <p:nvSpPr>
          <p:cNvPr id="11" name="Text 9"/>
          <p:cNvSpPr/>
          <p:nvPr/>
        </p:nvSpPr>
        <p:spPr>
          <a:xfrm>
            <a:off x="5854779" y="2132290"/>
            <a:ext cx="1132046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0.478</a:t>
            </a:r>
            <a:endParaRPr lang="en-US" sz="950" dirty="0"/>
          </a:p>
        </p:txBody>
      </p:sp>
      <p:sp>
        <p:nvSpPr>
          <p:cNvPr id="12" name="Text 10"/>
          <p:cNvSpPr/>
          <p:nvPr/>
        </p:nvSpPr>
        <p:spPr>
          <a:xfrm>
            <a:off x="7246144" y="2132290"/>
            <a:ext cx="1132046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0.366</a:t>
            </a:r>
            <a:endParaRPr lang="en-US" sz="950" dirty="0"/>
          </a:p>
        </p:txBody>
      </p:sp>
      <p:sp>
        <p:nvSpPr>
          <p:cNvPr id="13" name="Text 11"/>
          <p:cNvSpPr/>
          <p:nvPr/>
        </p:nvSpPr>
        <p:spPr>
          <a:xfrm>
            <a:off x="8637508" y="2132290"/>
            <a:ext cx="1132046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4.27</a:t>
            </a:r>
            <a:endParaRPr lang="en-US" sz="950" dirty="0"/>
          </a:p>
        </p:txBody>
      </p:sp>
      <p:sp>
        <p:nvSpPr>
          <p:cNvPr id="14" name="Text 12"/>
          <p:cNvSpPr/>
          <p:nvPr/>
        </p:nvSpPr>
        <p:spPr>
          <a:xfrm>
            <a:off x="10028873" y="2132290"/>
            <a:ext cx="1135856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0.024*</a:t>
            </a:r>
            <a:endParaRPr lang="en-US" sz="950" dirty="0"/>
          </a:p>
        </p:txBody>
      </p:sp>
      <p:sp>
        <p:nvSpPr>
          <p:cNvPr id="15" name="Shape 13"/>
          <p:cNvSpPr/>
          <p:nvPr/>
        </p:nvSpPr>
        <p:spPr>
          <a:xfrm>
            <a:off x="3339822" y="2416850"/>
            <a:ext cx="7950756" cy="36766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3465790" y="2499955"/>
            <a:ext cx="1135856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Países Nórdicos</a:t>
            </a:r>
            <a:endParaRPr lang="en-US" sz="950" dirty="0"/>
          </a:p>
        </p:txBody>
      </p:sp>
      <p:sp>
        <p:nvSpPr>
          <p:cNvPr id="17" name="Text 15"/>
          <p:cNvSpPr/>
          <p:nvPr/>
        </p:nvSpPr>
        <p:spPr>
          <a:xfrm>
            <a:off x="4860965" y="2499955"/>
            <a:ext cx="734497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</a:t>
            </a:r>
            <a:endParaRPr lang="en-US" sz="950" dirty="0"/>
          </a:p>
        </p:txBody>
      </p:sp>
      <p:sp>
        <p:nvSpPr>
          <p:cNvPr id="18" name="Text 16"/>
          <p:cNvSpPr/>
          <p:nvPr/>
        </p:nvSpPr>
        <p:spPr>
          <a:xfrm>
            <a:off x="5854779" y="2499955"/>
            <a:ext cx="1132046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0.536</a:t>
            </a:r>
            <a:endParaRPr lang="en-US" sz="950" dirty="0"/>
          </a:p>
        </p:txBody>
      </p:sp>
      <p:sp>
        <p:nvSpPr>
          <p:cNvPr id="19" name="Text 17"/>
          <p:cNvSpPr/>
          <p:nvPr/>
        </p:nvSpPr>
        <p:spPr>
          <a:xfrm>
            <a:off x="7246144" y="2499955"/>
            <a:ext cx="1132046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-0.565</a:t>
            </a:r>
            <a:endParaRPr lang="en-US" sz="950" dirty="0"/>
          </a:p>
        </p:txBody>
      </p:sp>
      <p:sp>
        <p:nvSpPr>
          <p:cNvPr id="20" name="Text 18"/>
          <p:cNvSpPr/>
          <p:nvPr/>
        </p:nvSpPr>
        <p:spPr>
          <a:xfrm>
            <a:off x="8637508" y="2499955"/>
            <a:ext cx="1132046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0.12</a:t>
            </a:r>
            <a:endParaRPr lang="en-US" sz="950" dirty="0"/>
          </a:p>
        </p:txBody>
      </p:sp>
      <p:sp>
        <p:nvSpPr>
          <p:cNvPr id="21" name="Text 19"/>
          <p:cNvSpPr/>
          <p:nvPr/>
        </p:nvSpPr>
        <p:spPr>
          <a:xfrm>
            <a:off x="10028873" y="2499955"/>
            <a:ext cx="1135856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0.942</a:t>
            </a:r>
            <a:endParaRPr lang="en-US" sz="950" dirty="0"/>
          </a:p>
        </p:txBody>
      </p:sp>
      <p:sp>
        <p:nvSpPr>
          <p:cNvPr id="22" name="Text 20"/>
          <p:cNvSpPr/>
          <p:nvPr/>
        </p:nvSpPr>
        <p:spPr>
          <a:xfrm>
            <a:off x="3332202" y="2933819"/>
            <a:ext cx="7965996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Significativo al nivel α=0.05</a:t>
            </a:r>
            <a:endParaRPr lang="en-US" sz="950" dirty="0"/>
          </a:p>
        </p:txBody>
      </p:sp>
      <p:pic>
        <p:nvPicPr>
          <p:cNvPr id="2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32202" y="3276957"/>
            <a:ext cx="7965996" cy="460426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85411"/>
            <a:ext cx="728079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La Libertad: Factor Diferencial entre Regiones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793790" y="1901428"/>
            <a:ext cx="62201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Coeficientes β estandarizados (Latinoamérica):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2595920"/>
            <a:ext cx="13042821" cy="1966198"/>
          </a:xfrm>
          <a:prstGeom prst="roundRect">
            <a:avLst>
              <a:gd name="adj" fmla="val 173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260354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462" y="2747248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Libertad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3637717" y="2747248"/>
            <a:ext cx="8414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+0.179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4940379" y="2747248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Cada ↑1σ en libertad → +0.179 puntos en felicidad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3253859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8462" y="3397568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Soporte Social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3637717" y="3397568"/>
            <a:ext cx="8414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+0.092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4940379" y="3397568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Efecto positivo moderado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390417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462" y="4047887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PIB per cápita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3637717" y="4047887"/>
            <a:ext cx="8414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+0.073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4940379" y="4047887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Efecto positivo pero menor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4902279"/>
            <a:ext cx="40786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Contraste con países Nórdicos: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559677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Libertad en LatAm (β=0.179) es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6× mayor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que en Nórdicos (β=0.029)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603896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PIB en Nórdicos muestra signo negativo (β=-0.086): consistente con Paradoja de Easterlin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93790" y="648116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Restricción de rango: países nórdicos tienen valores muy altos y homogéneos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77904" y="437912"/>
            <a:ext cx="6451640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Perfiles de Felicidad: Factores con Mayor Peso por Región</a:t>
            </a:r>
            <a:endParaRPr lang="en-US" sz="1850" dirty="0"/>
          </a:p>
        </p:txBody>
      </p:sp>
      <p:sp>
        <p:nvSpPr>
          <p:cNvPr id="3" name="Text 1"/>
          <p:cNvSpPr/>
          <p:nvPr/>
        </p:nvSpPr>
        <p:spPr>
          <a:xfrm>
            <a:off x="2277904" y="800219"/>
            <a:ext cx="5403413" cy="248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Modelo Latinoamericano (estadísticamente significativo):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2277904" y="1287899"/>
            <a:ext cx="10074473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Libertad para tomar decisiones de vida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emerge como el predictor más fuerte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2277904" y="1598414"/>
            <a:ext cx="10074473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Explica 47.8% de la variabilidad en felicidad (R²=0.478)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2277904" y="1908929"/>
            <a:ext cx="10074473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Patrón consistente con economías en desarrollo donde las libertades civiles tienen mayor impacto marginal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2277904" y="2402562"/>
            <a:ext cx="4222909" cy="248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Modelo Nórdico (exploratorio, n insuficiente):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2277904" y="2890242"/>
            <a:ext cx="10074473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alcanza significancia estadística (p=0.942)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2277904" y="3200757"/>
            <a:ext cx="10074473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Sugiere efecto techo: países con niveles muy altos en todas las dimensiones</a:t>
            </a:r>
            <a:endParaRPr lang="en-US" sz="1250" dirty="0"/>
          </a:p>
        </p:txBody>
      </p:sp>
      <p:sp>
        <p:nvSpPr>
          <p:cNvPr id="10" name="Text 8"/>
          <p:cNvSpPr/>
          <p:nvPr/>
        </p:nvSpPr>
        <p:spPr>
          <a:xfrm>
            <a:off x="2277904" y="3511272"/>
            <a:ext cx="10074473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Requiere muestra ampliada para inferencias robustas</a:t>
            </a:r>
            <a:endParaRPr lang="en-US" sz="1250" dirty="0"/>
          </a:p>
        </p:txBody>
      </p:sp>
      <p:sp>
        <p:nvSpPr>
          <p:cNvPr id="11" name="Text 9"/>
          <p:cNvSpPr/>
          <p:nvPr/>
        </p:nvSpPr>
        <p:spPr>
          <a:xfrm>
            <a:off x="2277904" y="3945255"/>
            <a:ext cx="10074473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Hallazgo clave: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Los determinantes de la felicidad varían según el contexto socioeconómico regional.</a:t>
            </a:r>
            <a:endParaRPr lang="en-US" sz="1250" dirty="0"/>
          </a:p>
        </p:txBody>
      </p:sp>
      <p:sp>
        <p:nvSpPr>
          <p:cNvPr id="12" name="Text 10"/>
          <p:cNvSpPr/>
          <p:nvPr/>
        </p:nvSpPr>
        <p:spPr>
          <a:xfrm>
            <a:off x="2277904" y="4438888"/>
            <a:ext cx="1990963" cy="248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Contenido Visual:</a:t>
            </a:r>
            <a:endParaRPr lang="en-US" sz="155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7904" y="4926568"/>
            <a:ext cx="796290" cy="955596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3233380" y="5085755"/>
            <a:ext cx="1990963" cy="248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Libertad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3233380" y="5430083"/>
            <a:ext cx="9118997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+0.179*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(LatAm) vs 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+0.029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(Nórdico)</a:t>
            </a:r>
            <a:endParaRPr lang="en-US" sz="1250" dirty="0"/>
          </a:p>
        </p:txBody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904" y="5882164"/>
            <a:ext cx="796290" cy="955596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3233380" y="6041350"/>
            <a:ext cx="1990963" cy="248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Soporte Social</a:t>
            </a:r>
            <a:endParaRPr lang="en-US" sz="1550" dirty="0"/>
          </a:p>
        </p:txBody>
      </p:sp>
      <p:sp>
        <p:nvSpPr>
          <p:cNvPr id="18" name="Text 14"/>
          <p:cNvSpPr/>
          <p:nvPr/>
        </p:nvSpPr>
        <p:spPr>
          <a:xfrm>
            <a:off x="3233380" y="6385679"/>
            <a:ext cx="9118997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+0.092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(LatAm) vs 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+0.065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(Nórdico)</a:t>
            </a:r>
            <a:endParaRPr lang="en-US" sz="1250" dirty="0"/>
          </a:p>
        </p:txBody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904" y="6837759"/>
            <a:ext cx="796290" cy="955596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3233380" y="6996946"/>
            <a:ext cx="1990963" cy="248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PIB per cápita</a:t>
            </a:r>
            <a:endParaRPr lang="en-US" sz="1550" dirty="0"/>
          </a:p>
        </p:txBody>
      </p:sp>
      <p:sp>
        <p:nvSpPr>
          <p:cNvPr id="21" name="Text 16"/>
          <p:cNvSpPr/>
          <p:nvPr/>
        </p:nvSpPr>
        <p:spPr>
          <a:xfrm>
            <a:off x="3233380" y="7341275"/>
            <a:ext cx="9118997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+0.073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(LatAm) vs 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-0.086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(Nórdico)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813" y="842486"/>
            <a:ext cx="6255544" cy="21049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Identificación de Patrones Naturales (Clustering K-Means)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5813" y="3171825"/>
            <a:ext cx="6255544" cy="1436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Enfoque no supervisado: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Para responder si los países se agrupan "naturalmente", utilizamos el algoritmo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K-Means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Al algoritmo </a:t>
            </a:r>
            <a:pPr algn="l" indent="0" marL="0">
              <a:lnSpc>
                <a:spcPts val="2800"/>
              </a:lnSpc>
              <a:buNone/>
            </a:pPr>
            <a:r>
              <a:rPr lang="en-US" sz="1750" i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se le dijo qué país era de qué región; se le pidió que encontrara similitudes matemáticas por sí solo.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85813" y="4687253"/>
            <a:ext cx="6255544" cy="718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Selección de Grupos: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Utilizamos el "Método del Codo" analizando la inercia de los datos.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5813" y="5484257"/>
            <a:ext cx="6255544" cy="1436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Resultado: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El gráfico muestra un quiebre claro en 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Esto indica que, estadísticamente, los datos globales de felicidad se organizan mejor en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 perfiles o clusters distintos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bienestar.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6664" y="870585"/>
            <a:ext cx="6255544" cy="423933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85813" y="7252216"/>
            <a:ext cx="13058775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2026-01-13T05:09:08Z</dcterms:created>
  <dcterms:modified xsi:type="dcterms:W3CDTF">2026-01-13T05:09:08Z</dcterms:modified>
</cp:coreProperties>
</file>